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4ED6C30-FFD7-4266-94AA-626D7725144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353AB6E-1687-4162-9715-85E41AAAE6A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6C30-FFD7-4266-94AA-626D7725144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AB6E-1687-4162-9715-85E41AAAE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6C30-FFD7-4266-94AA-626D7725144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AB6E-1687-4162-9715-85E41AAAE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ED6C30-FFD7-4266-94AA-626D7725144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53AB6E-1687-4162-9715-85E41AAAE6A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4ED6C30-FFD7-4266-94AA-626D7725144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353AB6E-1687-4162-9715-85E41AAAE6A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6C30-FFD7-4266-94AA-626D7725144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AB6E-1687-4162-9715-85E41AAAE6A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6C30-FFD7-4266-94AA-626D7725144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AB6E-1687-4162-9715-85E41AAAE6A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ED6C30-FFD7-4266-94AA-626D7725144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53AB6E-1687-4162-9715-85E41AAAE6A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6C30-FFD7-4266-94AA-626D7725144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AB6E-1687-4162-9715-85E41AAAE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ED6C30-FFD7-4266-94AA-626D7725144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53AB6E-1687-4162-9715-85E41AAAE6A9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ED6C30-FFD7-4266-94AA-626D7725144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53AB6E-1687-4162-9715-85E41AAAE6A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4ED6C30-FFD7-4266-94AA-626D7725144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353AB6E-1687-4162-9715-85E41AAAE6A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8568952" cy="5904656"/>
          </a:xfrm>
        </p:spPr>
        <p:txBody>
          <a:bodyPr>
            <a:noAutofit/>
          </a:bodyPr>
          <a:lstStyle/>
          <a:p>
            <a:pPr algn="ctr"/>
            <a:endParaRPr lang="ru-RU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Итоговый продукт ИОМ</a:t>
            </a:r>
          </a:p>
          <a:p>
            <a:pPr algn="ct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Представление результатов прохождения </a:t>
            </a:r>
          </a:p>
          <a:p>
            <a:pPr algn="ct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индивидуального образовательного маршрута (ИОМ) </a:t>
            </a:r>
          </a:p>
          <a:p>
            <a:pPr algn="ct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дополнительной профессиональной программы </a:t>
            </a:r>
          </a:p>
          <a:p>
            <a:pPr algn="ct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курсов повышения квалификации </a:t>
            </a:r>
          </a:p>
          <a:p>
            <a:pPr algn="ctr"/>
            <a:r>
              <a:rPr lang="ru-RU" b="0" dirty="0">
                <a:solidFill>
                  <a:srgbClr val="000000"/>
                </a:solidFill>
                <a:latin typeface="Times New Roman"/>
              </a:rPr>
              <a:t>«Формирование </a:t>
            </a:r>
            <a:r>
              <a:rPr lang="ru-RU" b="0">
                <a:solidFill>
                  <a:srgbClr val="000000"/>
                </a:solidFill>
                <a:latin typeface="Times New Roman"/>
              </a:rPr>
              <a:t>читательских </a:t>
            </a:r>
            <a:r>
              <a:rPr lang="ru-RU" b="0" smtClean="0">
                <a:solidFill>
                  <a:srgbClr val="000000"/>
                </a:solidFill>
                <a:latin typeface="Times New Roman"/>
              </a:rPr>
              <a:t>компетенций</a:t>
            </a:r>
            <a:r>
              <a:rPr lang="ru-RU" b="0">
                <a:solidFill>
                  <a:srgbClr val="000000"/>
                </a:solidFill>
                <a:latin typeface="Times New Roman"/>
              </a:rPr>
              <a:t> младшего школьника</a:t>
            </a:r>
            <a:endParaRPr lang="ru-RU" b="0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0" dirty="0" smtClean="0">
                <a:solidFill>
                  <a:srgbClr val="000000"/>
                </a:solidFill>
                <a:latin typeface="Times New Roman"/>
              </a:rPr>
              <a:t>как </a:t>
            </a:r>
            <a:r>
              <a:rPr lang="ru-RU" b="0" dirty="0">
                <a:solidFill>
                  <a:srgbClr val="000000"/>
                </a:solidFill>
                <a:latin typeface="Times New Roman"/>
              </a:rPr>
              <a:t>условие развития функциональной </a:t>
            </a:r>
            <a:r>
              <a:rPr lang="ru-RU" b="0" dirty="0" smtClean="0">
                <a:solidFill>
                  <a:srgbClr val="000000"/>
                </a:solidFill>
                <a:latin typeface="Times New Roman"/>
              </a:rPr>
              <a:t>грамотности»</a:t>
            </a:r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Гербер О.Ю., учитель начальных классов</a:t>
            </a:r>
          </a:p>
          <a:p>
            <a:pPr algn="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«СОШ №47»</a:t>
            </a:r>
          </a:p>
          <a:p>
            <a:pPr algn="ctr"/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21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496944" cy="612068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b="1" dirty="0">
                <a:latin typeface="Times New Roman"/>
                <a:ea typeface="Times New Roman"/>
              </a:rPr>
              <a:t>Цель</a:t>
            </a:r>
            <a:r>
              <a:rPr lang="ru-RU" sz="1800" b="1" dirty="0" smtClean="0">
                <a:latin typeface="Times New Roman"/>
                <a:ea typeface="Times New Roman"/>
              </a:rPr>
              <a:t>:</a:t>
            </a:r>
            <a:endParaRPr lang="ru-RU" sz="1800" dirty="0">
              <a:latin typeface="Arial"/>
              <a:ea typeface="Arial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575140"/>
              </p:ext>
            </p:extLst>
          </p:nvPr>
        </p:nvGraphicFramePr>
        <p:xfrm>
          <a:off x="323528" y="836712"/>
          <a:ext cx="8208912" cy="905760"/>
        </p:xfrm>
        <a:graphic>
          <a:graphicData uri="http://schemas.openxmlformats.org/drawingml/2006/table">
            <a:tbl>
              <a:tblPr/>
              <a:tblGrid>
                <a:gridCol w="8208912"/>
              </a:tblGrid>
              <a:tr h="9057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Обеспечить развитие читательской, естественнонаучной, математической  компетенций младшего  школьника</a:t>
                      </a:r>
                      <a:endParaRPr lang="ru-RU" sz="12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51520" y="1844824"/>
            <a:ext cx="98495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Задачи:</a:t>
            </a:r>
            <a:endParaRPr lang="ru-RU" sz="1400" dirty="0">
              <a:effectLst/>
              <a:latin typeface="Arial"/>
              <a:ea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2276872"/>
            <a:ext cx="83529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В развитии компетенции ученика 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(рекомендации) – на основе анализа результатов мониторинга сформулировать наиболее актуальные задачи</a:t>
            </a:r>
            <a:endParaRPr lang="ru-RU" sz="1600" dirty="0">
              <a:effectLst/>
              <a:latin typeface="Arial"/>
              <a:ea typeface="Arial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211214"/>
              </p:ext>
            </p:extLst>
          </p:nvPr>
        </p:nvGraphicFramePr>
        <p:xfrm>
          <a:off x="254992" y="2996952"/>
          <a:ext cx="8277448" cy="665099"/>
        </p:xfrm>
        <a:graphic>
          <a:graphicData uri="http://schemas.openxmlformats.org/drawingml/2006/table">
            <a:tbl>
              <a:tblPr/>
              <a:tblGrid>
                <a:gridCol w="827744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1. Совершенствовать умения находить и извлекать информацию из текста разных видов.</a:t>
                      </a:r>
                      <a:endParaRPr lang="ru-RU" sz="1600" dirty="0">
                        <a:effectLst/>
                        <a:latin typeface="Arial"/>
                        <a:ea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2. Обеспечить умения в интерпретации и интеграции информации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др.</a:t>
                      </a:r>
                      <a:endParaRPr lang="ru-RU" sz="16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79008" y="3861048"/>
            <a:ext cx="8253432" cy="417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В развитии профессиональных компетенций учителя</a:t>
            </a:r>
            <a:endParaRPr lang="ru-RU" sz="1200" dirty="0">
              <a:effectLst/>
              <a:latin typeface="Arial"/>
              <a:ea typeface="Arial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259893"/>
              </p:ext>
            </p:extLst>
          </p:nvPr>
        </p:nvGraphicFramePr>
        <p:xfrm>
          <a:off x="279008" y="4437112"/>
          <a:ext cx="8253432" cy="1226185"/>
        </p:xfrm>
        <a:graphic>
          <a:graphicData uri="http://schemas.openxmlformats.org/drawingml/2006/table">
            <a:tbl>
              <a:tblPr/>
              <a:tblGrid>
                <a:gridCol w="825343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Изучить и освоить современные методы и технологии:</a:t>
                      </a:r>
                      <a:endParaRPr lang="ru-RU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совершенствования умения школьников находить и извлекать информацию из текстов разных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видов;</a:t>
                      </a:r>
                      <a:endParaRPr lang="ru-RU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развития умения в интерпретации и интеграции информации и др.</a:t>
                      </a:r>
                      <a:endParaRPr lang="ru-RU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620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27404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Проектирование индивидуального образовательного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маршрута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21075047"/>
              </p:ext>
            </p:extLst>
          </p:nvPr>
        </p:nvGraphicFramePr>
        <p:xfrm>
          <a:off x="179512" y="836712"/>
          <a:ext cx="8496300" cy="477692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45938"/>
                <a:gridCol w="2631518"/>
                <a:gridCol w="2206403"/>
                <a:gridCol w="1612441"/>
              </a:tblGrid>
              <a:tr h="477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Направление деятельности</a:t>
                      </a:r>
                      <a:endParaRPr lang="ru-RU" sz="105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Содержание деятельности</a:t>
                      </a:r>
                      <a:endParaRPr lang="ru-RU" sz="105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Ожидаемые результаты</a:t>
                      </a:r>
                      <a:endParaRPr lang="ru-RU" sz="105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Формы и способы представления результата</a:t>
                      </a:r>
                      <a:endParaRPr lang="ru-RU" sz="105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28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 ЭТАП</a:t>
                      </a:r>
                      <a:endParaRPr lang="ru-RU" sz="105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2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Мониторинг образовательных достижений учащихся по функциональной грамотности </a:t>
                      </a:r>
                      <a:endParaRPr lang="ru-RU" sz="105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Входная диагностика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сформированности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читательских компетенций у обучающихся 3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класса</a:t>
                      </a:r>
                      <a:endParaRPr lang="ru-RU" sz="105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Выяснить уровень понимания текста</a:t>
                      </a:r>
                      <a:endParaRPr lang="ru-RU" sz="105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Диагностический материал/анализ работ</a:t>
                      </a:r>
                      <a:endParaRPr lang="ru-RU" sz="105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7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Изучение современных российских и зарубежных материалов по вопросам развития читательской грамотности</a:t>
                      </a:r>
                      <a:endParaRPr lang="ru-RU" sz="105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1.Статья на тему «Как и зачем формировать у ученика читательскую грамотность».</a:t>
                      </a:r>
                      <a:endParaRPr lang="ru-RU" sz="105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2.Круглый стол на тему «Читательская грамотность».</a:t>
                      </a:r>
                      <a:endParaRPr lang="ru-RU" sz="105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3.Вебинар на тему «Как мотивировать детей читать».</a:t>
                      </a:r>
                      <a:endParaRPr lang="ru-RU" sz="105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Изучить предоставленный материал, узнать новые методики мотивации детей к чтению и формированию читательских компетенций.</a:t>
                      </a:r>
                      <a:endParaRPr lang="ru-RU" sz="105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Изучение статей, составление копилки материалов</a:t>
                      </a:r>
                      <a:endParaRPr lang="ru-RU" sz="105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7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Методическая работа и деятельность в профессиональном сообществе</a:t>
                      </a:r>
                      <a:endParaRPr lang="ru-RU" sz="105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Курсы повышения квалификации в объеме 24 часов  на тему «Совершенствование качества чтения, математического и естественнонаучного образования в начальной школе в контексте международных сопоставительных исследований».</a:t>
                      </a:r>
                      <a:endParaRPr lang="ru-RU" sz="105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Узнать, как совершенствовать качество чтения, как определять уровень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сформированности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навыков осознанного чтения.</a:t>
                      </a:r>
                      <a:endParaRPr lang="ru-RU" sz="105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Разработка индивидуального образовательного маршрута </a:t>
                      </a:r>
                      <a:endParaRPr lang="ru-RU" sz="105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8981" marR="8981" marT="89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852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36904" cy="288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Проектирование индивидуального образовательного маршрута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11528333"/>
              </p:ext>
            </p:extLst>
          </p:nvPr>
        </p:nvGraphicFramePr>
        <p:xfrm>
          <a:off x="107504" y="764704"/>
          <a:ext cx="8712969" cy="518596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98113"/>
                <a:gridCol w="2698624"/>
                <a:gridCol w="2262671"/>
                <a:gridCol w="1653561"/>
              </a:tblGrid>
              <a:tr h="21602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2</a:t>
                      </a:r>
                      <a:r>
                        <a:rPr lang="ru-RU" sz="900" baseline="0" dirty="0" smtClean="0"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ЭТАП</a:t>
                      </a:r>
                      <a:endParaRPr lang="ru-RU" sz="9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69" marR="6869" marT="6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869" marR="6869" marT="6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869" marR="6869" marT="6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869" marR="6869" marT="6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Мониторинг образовательных достижений учащихся по функциональной </a:t>
                      </a:r>
                      <a:r>
                        <a:rPr lang="ru-RU" sz="1050" dirty="0" smtClean="0">
                          <a:effectLst/>
                          <a:latin typeface="Times New Roman"/>
                          <a:ea typeface="Times New Roman"/>
                        </a:rPr>
                        <a:t>грамотности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869" marR="6869" marT="6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Промежуточная диагностика,  выявление читательских компетенций у обучающихся 3  класса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869" marR="6869" marT="6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Выяснение и определение уровня </a:t>
                      </a: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</a:rPr>
                        <a:t>сформированности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 читательских компетенций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869" marR="6869" marT="6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Анализ работ обучающихся.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869" marR="6869" marT="6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</a:rPr>
                        <a:t>Изучение современных российских и зарубежных материалов по вопросам развития читательской грамотности</a:t>
                      </a:r>
                      <a:endParaRPr lang="ru-RU" sz="1000">
                        <a:effectLst/>
                        <a:latin typeface="Arial"/>
                        <a:ea typeface="Arial"/>
                      </a:endParaRPr>
                    </a:p>
                  </a:txBody>
                  <a:tcPr marL="6869" marR="6869" marT="6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1.Изучение банка заданий и методических материалов по читательской грамотности.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2.Круглый стол на тему «Психологические приемы работы над пониманием текста».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3.Вебинар на тему 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 «Читательская грамотность,   как интегративный компонент функциональной грамотности младшего школьника: Формирование и оценивание».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869" marR="6869" marT="6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Изучить предоставленный материал, узнать методики формирования и оценивания читательских компетенций; сделать выборку необходимых психологических приемов понимания текста; разработать конспекты уроков, используя новые знания.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869" marR="6869" marT="6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Конспекты уроков, выборка психологических приемов; список используемых методик формирования читательской грамотности.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869" marR="6869" marT="6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5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</a:rPr>
                        <a:t>Методическая работа и деятельность в профессиональном сообществе</a:t>
                      </a:r>
                      <a:endParaRPr lang="ru-RU" sz="1000">
                        <a:effectLst/>
                        <a:latin typeface="Arial"/>
                        <a:ea typeface="Arial"/>
                      </a:endParaRPr>
                    </a:p>
                  </a:txBody>
                  <a:tcPr marL="6869" marR="6869" marT="6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Times New Roman"/>
                        </a:rPr>
                        <a:t>1..Родительское 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собрание на тему «Как привить ребенку потребность в чтении?»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Times New Roman"/>
                        </a:rPr>
                        <a:t>2.Участие 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в акции «Подарите книги вторую жизнь».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Times New Roman"/>
                        </a:rPr>
                        <a:t>3.Открытый 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урок по литературному чтению на тему  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</a:rPr>
                        <a:t>Б.Житков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 «Про обезьянку». Скрытый смысл произведения».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Times New Roman"/>
                        </a:rPr>
                        <a:t>4.Продолжение 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использования техники пятиминуток чтения.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Times New Roman"/>
                        </a:rPr>
                        <a:t>5.Проведение 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классных часов на тему «Почему надо читать?»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Times New Roman"/>
                        </a:rPr>
                        <a:t>6.Работа 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по ведению читательского дневника.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869" marR="6869" marT="6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Работа над формированием читательских компетенций, которая выведет детей на новый уровень.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869" marR="6869" marT="6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Times New Roman"/>
                        </a:rPr>
                        <a:t>Планы родительских 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</a:rPr>
                        <a:t>собраний, технологические карты уроков и классных часов.</a:t>
                      </a:r>
                      <a:endParaRPr lang="ru-RU" sz="1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869" marR="6869" marT="6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509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Проектирование индивидуального образовательного маршрута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99807584"/>
              </p:ext>
            </p:extLst>
          </p:nvPr>
        </p:nvGraphicFramePr>
        <p:xfrm>
          <a:off x="179512" y="764704"/>
          <a:ext cx="8424936" cy="584906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28753"/>
                <a:gridCol w="2609415"/>
                <a:gridCol w="2187871"/>
                <a:gridCol w="1598897"/>
              </a:tblGrid>
              <a:tr h="21602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3 ЭТАП</a:t>
                      </a:r>
                      <a:endParaRPr lang="ru-RU" sz="9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7564" marR="7564" marT="75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7564" marR="7564" marT="75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7564" marR="7564" marT="75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7564" marR="7564" marT="75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Мониторинг образовательных достижений учащихся по функциональной грамотности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7564" marR="7564" marT="75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Текущая диагностика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сформированности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 читательских компетенций у обучающихся 4 в класса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7564" marR="7564" marT="75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Определение текущего уровня обучающихся.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7564" marR="7564" marT="75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Диагностическая работа/анализ работ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7564" marR="7564" marT="75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Изучение современных российских и зарубежных материалов по вопросам развития читательской грамотности</a:t>
                      </a:r>
                      <a:endParaRPr lang="ru-RU" sz="1100">
                        <a:effectLst/>
                        <a:latin typeface="Arial"/>
                        <a:ea typeface="Arial"/>
                      </a:endParaRPr>
                    </a:p>
                  </a:txBody>
                  <a:tcPr marL="7564" marR="7564" marT="75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1.Изучение статьи на тему 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«Читательские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умения российских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четвероклассников».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2.Участие в семинарах.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3.Просмотр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вебинаров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7564" marR="7564" marT="75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Изучить особенности проведения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диагностики;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составить список необходимых для формирования у обучающихся читательских умений; подготовить банк заданий.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7564" marR="7564" marT="75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Список читательских умений; банк заданий по формированию читательских компетенций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7564" marR="7564" marT="75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3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Методическая работа и деятельность в профессиональном сообществе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7564" marR="7564" marT="75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1.Проведение классного часа на тему «Что я прочитал?»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2.Работа по ведению читательского дневника.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3.Классный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час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Книжкины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именины».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4.Участие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акции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«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Помощь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книге».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5.Продолжение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проведения пятиминуток чтения.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6.Открытые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уроки по литературному чтению с использованием новых техник.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7.Выступления 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на ШМО начальных классов,  педагогических советах школы.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8.Мастер-класс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на тему «Учись осмысленно читать».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7564" marR="7564" marT="75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Работа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над формированием читательских компетенций, которая выведет детей на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новый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уровень и закрепит полученные ранее знания, умения и навыки.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7564" marR="7564" marT="75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Сценарии мероприятий и акций. 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Технологические 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карты уроков, 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планы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классных часов, конспекты выступления на  ШМО начальных классов,  педагогическом  совете школы.</a:t>
                      </a: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7564" marR="7564" marT="75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873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67600" cy="288032"/>
          </a:xfrm>
        </p:spPr>
        <p:txBody>
          <a:bodyPr>
            <a:normAutofit fontScale="90000"/>
          </a:bodyPr>
          <a:lstStyle/>
          <a:p>
            <a:pPr marL="274320" lvl="0" indent="-274320" algn="ctr">
              <a:lnSpc>
                <a:spcPct val="150000"/>
              </a:lnSpc>
              <a:spcBef>
                <a:spcPts val="600"/>
              </a:spcBef>
            </a:pPr>
            <a:r>
              <a:rPr lang="ru-RU" sz="1000" cap="none" dirty="0">
                <a:solidFill>
                  <a:prstClr val="black"/>
                </a:solidFill>
                <a:latin typeface="Arial"/>
                <a:ea typeface="Arial"/>
                <a:cs typeface="+mn-cs"/>
              </a:rPr>
              <a:t/>
            </a:r>
            <a:br>
              <a:rPr lang="ru-RU" sz="1000" cap="none" dirty="0">
                <a:solidFill>
                  <a:prstClr val="black"/>
                </a:solidFill>
                <a:latin typeface="Arial"/>
                <a:ea typeface="Arial"/>
                <a:cs typeface="+mn-cs"/>
              </a:rPr>
            </a:br>
            <a:r>
              <a:rPr lang="ru-RU" sz="1800" b="1" cap="none" dirty="0">
                <a:solidFill>
                  <a:schemeClr val="tx1"/>
                </a:solidFill>
                <a:latin typeface="Times New Roman"/>
                <a:ea typeface="Times New Roman"/>
              </a:rPr>
              <a:t>Рекомендации по проектированию ИОМ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476672"/>
            <a:ext cx="8568952" cy="547260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rgbClr val="CC4125"/>
                </a:solidFill>
                <a:latin typeface="Times New Roman"/>
                <a:ea typeface="Times New Roman"/>
              </a:rPr>
              <a:t> </a:t>
            </a:r>
            <a:endParaRPr lang="ru-RU" sz="1800" dirty="0">
              <a:latin typeface="Arial"/>
              <a:ea typeface="Arial"/>
            </a:endParaRPr>
          </a:p>
          <a:p>
            <a:pPr marL="0" indent="0" algn="just" eaLnBrk="0" fontAlgn="base" hangingPunc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600" b="1" dirty="0">
                <a:solidFill>
                  <a:srgbClr val="C00000"/>
                </a:solidFill>
                <a:latin typeface="Times New Roman"/>
              </a:rPr>
              <a:t>Мониторинг образовательных достижений учащихся</a:t>
            </a:r>
            <a:r>
              <a:rPr lang="ru-RU" sz="5600" dirty="0">
                <a:solidFill>
                  <a:srgbClr val="000000"/>
                </a:solidFill>
                <a:latin typeface="Times New Roman"/>
              </a:rPr>
              <a:t> по функциональной грамотности: проведение и  анализ результатов мониторинга функциональной грамотности школьников, фиксация результатов </a:t>
            </a:r>
            <a:r>
              <a:rPr lang="ru-RU" sz="5600" dirty="0" smtClean="0">
                <a:solidFill>
                  <a:srgbClr val="000000"/>
                </a:solidFill>
                <a:latin typeface="Times New Roman"/>
              </a:rPr>
              <a:t>класса.</a:t>
            </a:r>
            <a:endParaRPr lang="ru-RU" sz="5600" dirty="0">
              <a:latin typeface="Times New Roman"/>
              <a:ea typeface="Times New Roman"/>
            </a:endParaRPr>
          </a:p>
          <a:p>
            <a:pPr marL="0" indent="0" algn="just" eaLnBrk="0" fontAlgn="base" hangingPunc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600" b="1" dirty="0">
                <a:solidFill>
                  <a:srgbClr val="C00000"/>
                </a:solidFill>
                <a:latin typeface="Times New Roman"/>
              </a:rPr>
              <a:t>Изучение современных российских и зарубежных материалов по вопросам развития читательской грамотности:</a:t>
            </a:r>
            <a:r>
              <a:rPr lang="ru-RU" sz="5600" dirty="0">
                <a:solidFill>
                  <a:srgbClr val="000000"/>
                </a:solidFill>
                <a:latin typeface="Times New Roman"/>
              </a:rPr>
              <a:t> изучение аналитических материалов международных и отечественных исследований по функциональной грамотности, обучающих семинаров, </a:t>
            </a:r>
            <a:r>
              <a:rPr lang="ru-RU" sz="5600" dirty="0" err="1">
                <a:solidFill>
                  <a:srgbClr val="000000"/>
                </a:solidFill>
                <a:latin typeface="Times New Roman"/>
              </a:rPr>
              <a:t>вебинаров</a:t>
            </a:r>
            <a:r>
              <a:rPr lang="ru-RU" sz="5600" dirty="0">
                <a:solidFill>
                  <a:srgbClr val="000000"/>
                </a:solidFill>
                <a:latin typeface="Times New Roman"/>
              </a:rPr>
              <a:t>, мастер-классов, научно-практических конференций и др.</a:t>
            </a:r>
            <a:endParaRPr lang="ru-RU" sz="5600" dirty="0">
              <a:latin typeface="Times New Roman"/>
              <a:ea typeface="Times New Roman"/>
            </a:endParaRPr>
          </a:p>
          <a:p>
            <a:pPr marL="0" indent="0" algn="just" eaLnBrk="0" fontAlgn="base" hangingPunct="0">
              <a:lnSpc>
                <a:spcPct val="150000"/>
              </a:lnSpc>
              <a:spcAft>
                <a:spcPts val="0"/>
              </a:spcAft>
              <a:buNone/>
              <a:tabLst>
                <a:tab pos="747395" algn="l"/>
              </a:tabLst>
            </a:pPr>
            <a:r>
              <a:rPr lang="ru-RU" sz="5600" b="1" dirty="0">
                <a:solidFill>
                  <a:srgbClr val="C00000"/>
                </a:solidFill>
                <a:latin typeface="Times New Roman"/>
              </a:rPr>
              <a:t>Методическая работа и деятельность в профессиональном сообществе:</a:t>
            </a:r>
            <a:r>
              <a:rPr lang="ru-RU" sz="5600" dirty="0">
                <a:solidFill>
                  <a:srgbClr val="000000"/>
                </a:solidFill>
                <a:latin typeface="Times New Roman"/>
              </a:rPr>
              <a:t> участие в семинарах и конференциях различных уровней (районных, городских, республиканских, российских, международных), организация авторских методических практикумов, разработка методических материалов, подбор/создание диагностического материала (по классам/темам) и др. </a:t>
            </a:r>
            <a:endParaRPr lang="ru-RU" sz="5600" dirty="0">
              <a:latin typeface="Times New Roman"/>
              <a:ea typeface="Times New Roman"/>
            </a:endParaRPr>
          </a:p>
          <a:p>
            <a:pPr marL="0" indent="0" algn="just" eaLnBrk="0" fontAlgn="base" hangingPunc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600" b="1" dirty="0">
                <a:solidFill>
                  <a:srgbClr val="C00000"/>
                </a:solidFill>
                <a:latin typeface="Times New Roman"/>
              </a:rPr>
              <a:t>Ожидаемые результаты: </a:t>
            </a:r>
            <a:r>
              <a:rPr lang="ru-RU" sz="5600" dirty="0">
                <a:solidFill>
                  <a:srgbClr val="000000"/>
                </a:solidFill>
                <a:latin typeface="Times New Roman"/>
              </a:rPr>
              <a:t>положительная динамика развития читательской грамотности школьника, рост профессиональной компетенции учителя в вопросах развития читательской грамотности школьников; разработаны методические материалы в соответствии с проблематикой ИОМ, публикации и др.</a:t>
            </a:r>
            <a:endParaRPr lang="ru-RU" sz="5600" dirty="0">
              <a:latin typeface="Times New Roman"/>
              <a:ea typeface="Times New Roman"/>
            </a:endParaRPr>
          </a:p>
          <a:p>
            <a:pPr marL="0" indent="0" algn="just" eaLnBrk="0" fontAlgn="base" hangingPunc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600" b="1" dirty="0">
                <a:solidFill>
                  <a:srgbClr val="C00000"/>
                </a:solidFill>
                <a:latin typeface="Times New Roman"/>
              </a:rPr>
              <a:t>Формы и способы представления результата: </a:t>
            </a:r>
            <a:r>
              <a:rPr lang="ru-RU" sz="5600" dirty="0">
                <a:latin typeface="Times New Roman"/>
              </a:rPr>
              <a:t>материалы </a:t>
            </a:r>
            <a:r>
              <a:rPr lang="ru-RU" sz="5600" dirty="0" err="1">
                <a:latin typeface="Times New Roman"/>
              </a:rPr>
              <a:t>внутришкольного</a:t>
            </a:r>
            <a:r>
              <a:rPr lang="ru-RU" sz="5600" dirty="0">
                <a:latin typeface="Times New Roman"/>
              </a:rPr>
              <a:t> контроля, локальных исследований в виде таблиц, графиков, диаграмм, воспроизводящих динамику развития читательской грамотности школьников, аналитические материалы.</a:t>
            </a:r>
            <a:endParaRPr lang="ru-RU" sz="56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5285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</TotalTime>
  <Words>717</Words>
  <Application>Microsoft Office PowerPoint</Application>
  <PresentationFormat>Экран (4:3)</PresentationFormat>
  <Paragraphs>105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Презентация PowerPoint</vt:lpstr>
      <vt:lpstr>Презентация PowerPoint</vt:lpstr>
      <vt:lpstr>Проектирование индивидуального образовательного маршрута</vt:lpstr>
      <vt:lpstr>Проектирование индивидуального образовательного маршрута</vt:lpstr>
      <vt:lpstr>Проектирование индивидуального образовательного маршрута</vt:lpstr>
      <vt:lpstr> Рекомендации по проектированию ИОМ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aadmi</dc:creator>
  <cp:lastModifiedBy>aadmi</cp:lastModifiedBy>
  <cp:revision>6</cp:revision>
  <dcterms:created xsi:type="dcterms:W3CDTF">2023-12-13T05:45:04Z</dcterms:created>
  <dcterms:modified xsi:type="dcterms:W3CDTF">2023-12-13T06:56:00Z</dcterms:modified>
</cp:coreProperties>
</file>